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70" r:id="rId14"/>
    <p:sldId id="267" r:id="rId15"/>
    <p:sldId id="268" r:id="rId16"/>
  </p:sldIdLst>
  <p:sldSz cx="10077450" cy="7562850"/>
  <p:notesSz cx="7772400" cy="10058400"/>
  <p:defaultTextStyle>
    <a:defPPr>
      <a:defRPr lang="en-GB"/>
    </a:defPPr>
    <a:lvl1pPr algn="l" defTabSz="4556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1363" indent="-284163" algn="l" defTabSz="4556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1413" indent="-227013" algn="l" defTabSz="4556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598613" indent="-227013" algn="l" defTabSz="4556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5813" indent="-227013" algn="l" defTabSz="4556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8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3DDC2C6E-0DA9-5031-9E03-655DBA6151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4437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9C32C0F-605E-DCB1-0326-9AF66912419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A51065-BDAE-B565-CD52-C7717E511A4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105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D871176-A06D-4C55-69D2-BBBF3BE151C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105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0D850A6-884C-5BA5-2BC5-B6EA5898052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105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CD4206A-904E-2D51-D0AE-E2BE09F5A4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CC65E8E-91D1-4A17-A2E1-48F0413613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0A7D6586-CF66-FDA6-C5A9-05F4BA6FBD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7250BE91-500E-458F-AF8E-5FD25D639D20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DD238937-C930-289D-6958-D396BCAB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A6BC752-94FE-60E8-7E82-FA935D4E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FCAA8E0-063D-CA55-C0D6-F810D74A8C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7E9FB571-BDFE-48A8-A036-5914A5E52CC1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10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D073993C-B426-E211-7A04-ADF49340D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85F5257C-5528-AE4E-5064-D4EA6D79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8F05ECA5-C178-ECFE-EABE-61E85EB64C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2CDFB1B-BF01-4DA9-B031-8653AAF97548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11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48B6A60E-1BB2-C519-1CDD-F65E91A26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B027F820-DE71-CF04-90AE-BEA851D0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91BB2861-8713-212A-9C5F-3A149CCDFD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29A9207-E5FE-4B94-B6D4-EB10E1781E07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12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103F11DD-7616-382D-0424-E3660B067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FC615B70-6A38-31AF-2E3E-1AB239474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Context is everything! Partner with groups with similar goals, not opposing ones; set limits; Make sure that your partners intent meets the criteria of service, not using you to provide a service they would otherwise pay for. Avoid tie-ins with purely commercial ventures.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4C1F00A0-8BC2-C855-8C13-8B9FCD7A89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80363F-0C91-4C16-AA44-774FBFCCC7C7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13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B34FAB3D-50FB-17A9-6DB0-B42D3FC85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B6EF176-A2D4-4892-0A6A-01D088E28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Context – a bad Twitter or Facebook comment is negligible. A bad comment in a newspaper article should be managed.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7625C5-3620-16FD-FF86-278DDE81FA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5EF5FA1-2897-4B3E-A6F7-A95AD4B17EDA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14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239C3085-6EBA-47AD-C19E-DCB21096F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B6E6B612-F9DC-70AD-4643-360CEF2D4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FE2689B9-0901-3413-E893-8922ABFAD3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DA541506-0F0C-4199-9609-B7FA8E27D1FE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15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7D7B6437-71A3-6099-FD57-EB5F44325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DAC7D595-669F-16FA-A6F1-07D3D4C58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77CE917F-D7DE-11A2-0A52-D4D81F6A96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CC48019-742B-4C7F-8AAF-6AC9BED64BD9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2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70C5E8AE-0BBE-6E5D-3BFA-FD40B2469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1C712E75-CF30-6343-00CF-F235B9A68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B6D59188-C7A7-E725-56F8-8F3E314197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FA34614-9732-4781-8106-9742EF45C89E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3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AC19EF9A-8AD1-4EE7-D826-17F4239E1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D225BA01-72F8-5A5B-1BA3-532C33681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Who has coffee with the mayor in the morning? They have his/her ear; sell them, they sell mayor.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4DE2158E-BE3C-981F-B6B0-F3C2BE91A1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9594077-E77C-43BD-875E-35D81F8AA2B8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4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32DD0356-D6E5-1365-2978-D7015A6FB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D4E027F-8D69-6235-2C22-64EDEA84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Politicians come and go – the real pulse of the community are the different department heads that make the community function.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7177D700-2FE9-7BC0-2219-80E5EAA50C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0E41A373-B282-4585-8D90-11EF9C3391B4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5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43C2E09D-24F9-7DA3-B4BB-253124F7E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7BB3F4A0-D4A0-6DE6-38AF-69AB12FE2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>
                <a:latin typeface="Times New Roman" panose="02020603050405020304" pitchFamily="18" charset="0"/>
              </a:rPr>
              <a:t>Stop, listen, Collaborate! Ask them to join your club!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5FD20B16-CA99-978E-5297-B41FC41DD6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AAD60BBB-157D-4F9A-BAF8-73FD8F05F123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6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899DC291-0DE3-68D5-9610-19A96325D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B5C22D8E-5C86-6DE4-35FC-DB8E1C75D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E78AD160-549E-33DA-C984-E080C13578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4E2751B9-5E8E-4D3D-BB40-6B118E67F9FB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7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A12CD936-2AD5-C7D2-A34B-C19C642AF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C8E5080-706D-2DD9-0B14-703D3585C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7D75D501-3AF9-58F9-6653-D2273354D6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4B060C4A-D478-49B5-98F8-2F001FF137E6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8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6031D6D-76BC-BB38-A90A-50D63CA85C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AAF8C09-72D6-28EB-B62F-E7164853F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294C54C1-D700-B4D4-B80B-BF402B986C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56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2E9735A-0F48-4A1D-93F4-AC5B066C7DE7}" type="slidenum">
              <a:rPr lang="en-US" altLang="en-US" sz="1400">
                <a:ea typeface="SimSun" panose="02010600030101010101" pitchFamily="2" charset="-122"/>
              </a:rPr>
              <a:pPr eaLnBrk="1">
                <a:spcBef>
                  <a:spcPct val="0"/>
                </a:spcBef>
              </a:pPr>
              <a:t>9</a:t>
            </a:fld>
            <a:endParaRPr lang="en-US" altLang="en-US" sz="1400">
              <a:ea typeface="SimSun" panose="02010600030101010101" pitchFamily="2" charset="-122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42F96AD-8B65-44B8-B9AB-98D264C2C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6B4490F-B0F7-4BFE-9C57-D226DECAA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5112" y="1512570"/>
            <a:ext cx="9069705" cy="2016760"/>
          </a:xfrm>
        </p:spPr>
        <p:txBody>
          <a:bodyPr lIns="50397" tIns="0" rIns="5039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1618" y="3674123"/>
            <a:ext cx="7054215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A1B7413-4C90-DCD4-959D-1338E613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98B82BD-743F-E33D-8CBA-07DE6AE4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AC85371-A093-8A48-54D6-31FDDC9B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34D77-970D-43CC-B6F6-DD70FC912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4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30F2E03-D260-7E3D-84BB-36DD6780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6EC273D-8E6B-130D-177B-4D402189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201E0EB-7106-35F4-37B9-E98774C3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21439-BF51-4746-AE9F-7E1E4B867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302865"/>
            <a:ext cx="2267426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3" y="302865"/>
            <a:ext cx="6634321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25B5C58-520A-377D-1EDE-05922C44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756F726-CEB0-E816-269A-66FAE513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784D004-4BA5-D639-0F84-C64DFF1F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4E303-253C-4CF5-BE39-14DCDB44C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7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25"/>
            <a:ext cx="9067799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055B0-D1B8-A897-AD60-0D057643B65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9750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AFAA3-446A-52ED-AC53-2F496180DB1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6463" y="6889750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4C8CC-76C5-533F-8A5E-417D2A82F2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713" y="6889750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925A0001-8389-44B6-AD1A-181124F17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5716691-D82F-27ED-4EC8-4F9132A8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5023FD-96B7-691C-338D-CCD0190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34EEF24-5EE5-4025-BDB1-AAC6AD9F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CA44-F7F7-43AE-84CB-996D14E34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54" y="672253"/>
            <a:ext cx="7810024" cy="201676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54" y="2765531"/>
            <a:ext cx="7810024" cy="1664877"/>
          </a:xfrm>
        </p:spPr>
        <p:txBody>
          <a:bodyPr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6441A75-2F38-C50A-6A51-FB772EAB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80FB86E-2658-529C-55A7-3450B2F7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CE66A1B-87F2-31F3-2351-82B48CC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8D22-53E6-4B9E-91A3-DDC6B736A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9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72" y="1764666"/>
            <a:ext cx="4450874" cy="499113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704" y="1764666"/>
            <a:ext cx="4450874" cy="499113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35D9D05-3829-B97C-DB70-15E102C8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9552464-80EF-FA65-3409-2A977487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30925B3-CC73-25DE-6412-B674A3E1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8FCCC-D4A4-4466-A86F-C26514B02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7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01113"/>
            <a:ext cx="906970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1692888"/>
            <a:ext cx="4452624" cy="82806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19205" y="1692888"/>
            <a:ext cx="4454373" cy="828061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3872" y="2604982"/>
            <a:ext cx="4452624" cy="41508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05" y="2604982"/>
            <a:ext cx="4454373" cy="415081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B47D8C51-85A2-8578-444D-7202BB49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623C9D-EBF8-6C7B-BEC0-6A25B44F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38E4A9E4-5CB4-ED9C-868E-67AE4894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D2417-6FF6-4554-AB80-D1A57BCF6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6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7732875-A647-5E18-E738-37191C8A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5626C6E-11C1-41E8-AC6C-50394595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EC61E94-A477-9814-7210-7F20E8FC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EB6F-FAED-4B84-9366-4BE36D46B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12BC8E2-EFA5-B139-F6F4-0B06AA50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F217-6487-79B6-6713-F1B7BE76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22EE9F36-0A85-A7B4-7989-A7D4F965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852EE-E98B-4AB3-B4F4-465387D22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2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01113"/>
            <a:ext cx="3315412" cy="1281483"/>
          </a:xfrm>
        </p:spPr>
        <p:txBody>
          <a:bodyPr anchor="b"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3873" y="1680634"/>
            <a:ext cx="3315412" cy="507516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0003" y="301114"/>
            <a:ext cx="5633574" cy="645468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F44A574-EF8B-7FAE-355A-EDF3D7AC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08054A3-1BA8-941F-B9C4-D0157E7F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486E955-D885-A9F7-0C0A-84B76874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4E44D-2D31-47D1-8343-E86F059F0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3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0" y="672253"/>
            <a:ext cx="6046470" cy="575968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5490" y="2020261"/>
            <a:ext cx="6046470" cy="436964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35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0" y="1286707"/>
            <a:ext cx="6046470" cy="584860"/>
          </a:xfrm>
        </p:spPr>
        <p:txBody>
          <a:bodyPr lIns="50397" rIns="50397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7FE10EF-2639-C8DB-F5D3-4AAAB385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8B1B73D-15CE-2350-828F-DFA1551A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888B83F-07D5-34DB-5347-DA2A0640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9760E-9837-4B95-B444-8B05DABD0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7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583241C-7583-0C12-E154-078DD06B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F02961BC-DFF7-54F8-A042-17AF9276B1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1765300"/>
            <a:ext cx="907097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E3D99BF-0632-6AA8-AE3A-99EB6FA92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7075488"/>
            <a:ext cx="2352675" cy="403225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defTabSz="457105" eaLnBrk="1" latinLnBrk="0" hangingPunct="1">
              <a:buFont typeface="Times New Roman" pitchFamily="16" charset="0"/>
              <a:buNone/>
              <a:defRPr kumimoji="0" sz="1300">
                <a:solidFill>
                  <a:schemeClr val="tx1">
                    <a:shade val="50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70754-15EF-C3DE-C730-421AFC5F5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3288" y="7075488"/>
            <a:ext cx="3190875" cy="403225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defTabSz="457105" eaLnBrk="1" latinLnBrk="0" hangingPunct="1">
              <a:buFont typeface="Times New Roman" pitchFamily="16" charset="0"/>
              <a:buNone/>
              <a:defRPr kumimoji="0" sz="1300">
                <a:solidFill>
                  <a:schemeClr val="tx1">
                    <a:shade val="50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13E30A2-CBE9-C87B-924A-1AC34B660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4425" y="7075488"/>
            <a:ext cx="839788" cy="403225"/>
          </a:xfrm>
          <a:prstGeom prst="rect">
            <a:avLst/>
          </a:prstGeom>
        </p:spPr>
        <p:txBody>
          <a:bodyPr vert="horz" wrap="square" lIns="0" tIns="50397" rIns="0" bIns="50397" numCol="1" anchor="b" anchorCtr="0" compatLnSpc="1">
            <a:prstTxWarp prst="textNoShape">
              <a:avLst/>
            </a:prstTxWarp>
          </a:bodyPr>
          <a:lstStyle>
            <a:lvl1pPr algn="r" hangingPunct="1">
              <a:defRPr sz="1300">
                <a:solidFill>
                  <a:srgbClr val="BCBCBC"/>
                </a:solidFill>
              </a:defRPr>
            </a:lvl1pPr>
          </a:lstStyle>
          <a:p>
            <a:fld id="{19ABF210-23C3-4175-8F38-7DB8310746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500" b="1">
          <a:solidFill>
            <a:schemeClr val="tx1"/>
          </a:solidFill>
          <a:latin typeface="Garamond" pitchFamily="18" charset="0"/>
        </a:defRPr>
      </a:lvl9pPr>
    </p:titleStyle>
    <p:bodyStyle>
      <a:lvl1pPr marL="603250" indent="-452438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263" indent="-3111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363" indent="-2508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63" indent="-2000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000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5237169-78CC-43F7-2714-DE2056594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78077"/>
            <a:ext cx="10077450" cy="2043113"/>
          </a:xfrm>
        </p:spPr>
        <p:txBody>
          <a:bodyPr tIns="6349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  <a:tab pos="7961249" algn="l"/>
                <a:tab pos="8684999" algn="l"/>
                <a:tab pos="9408749" algn="l"/>
              </a:tabLst>
              <a:defRPr/>
            </a:pPr>
            <a:r>
              <a:rPr lang="en-US" altLang="en-US" sz="7200" dirty="0">
                <a:solidFill>
                  <a:srgbClr val="FFFF00"/>
                </a:solidFill>
              </a:rPr>
              <a:t>Effective Community Relations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FE053B9C-AB82-761C-85DF-4A9C4FE81DB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126163"/>
            <a:ext cx="5440363" cy="731837"/>
          </a:xfrm>
        </p:spPr>
        <p:txBody>
          <a:bodyPr lIns="0" tIns="19400" rIns="0" bIns="0" anchor="ctr"/>
          <a:lstStyle/>
          <a:p>
            <a:pPr marL="0" indent="0" algn="ctr" eaLnBrk="1" hangingPunct="1">
              <a:buFont typeface="Wingdings 2" panose="05020102010507070707" pitchFamily="18" charset="2"/>
              <a:buNone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</a:tabLst>
            </a:pPr>
            <a:r>
              <a:rPr lang="en-US" altLang="en-US" sz="2200">
                <a:solidFill>
                  <a:srgbClr val="FFFF00"/>
                </a:solidFill>
              </a:rPr>
              <a:t>Lions Bob Bessel and Frank Longo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E48BBEC2-A9DB-8680-BA94-CA729A1C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9800FCE-8317-D0B4-B3D1-7697EA530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/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Tactics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61C0468-915D-0904-50B1-D4960408A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Manage the Media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Who are your anchors, editors and reporters?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What stories do they like to write and produce?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How will your story fit their media?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Enlist Support 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Make it easy to accept your materials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Follow Through (or Explain Why)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FAEA18CA-CC6D-E2ED-DEB0-14B17611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4987D78-B457-058E-AA89-CF9F63391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/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Promote the Results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8726BF5-CC90-370B-7338-ADC6779EE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Before/After Pictures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Don't Hog the Credit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Let others shine…they reflect well on you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Stepping Stone to Next Steps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Prove your relevance every time (today’s public is skeptical)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85F017FF-C4FC-E4BA-F27E-F213E278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1">
            <a:extLst>
              <a:ext uri="{FF2B5EF4-FFF2-40B4-BE49-F238E27FC236}">
                <a16:creationId xmlns:a16="http://schemas.microsoft.com/office/drawing/2014/main" id="{E814E8A0-5D71-4D4A-0664-0B5A62A0B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924425"/>
            <a:ext cx="5026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94D7057-AB77-7C70-6B1A-0F9E09FC0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Beware Unintended Consequences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A49E490-5638-7DD5-5825-0B633C15F5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Spiraling/Conflicting Goals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Accidental Endorsement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Inadvertent Advertising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Sending the wrong message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E0A7E477-C4B9-944E-BA45-9D18A8E2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1">
            <a:extLst>
              <a:ext uri="{FF2B5EF4-FFF2-40B4-BE49-F238E27FC236}">
                <a16:creationId xmlns:a16="http://schemas.microsoft.com/office/drawing/2014/main" id="{6DBE89F1-F3CE-BD99-4A0C-40F7BCF72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543425"/>
            <a:ext cx="453866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E667CDFF-2CBA-DB7E-6BC9-A12909D2B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/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Respond to Detractors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3B88E98-8818-42C0-F04B-B49DB6B79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Don’t ignore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Reply, don’t react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Stay unemotional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Fight with facts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Admit mistakes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Don’t hide behind the brand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28174CE5-036E-8B9E-7D88-3A3563CB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D909583-CB5A-867F-257C-D2AB826F1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/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Celebrate Your Community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8AE15EC-1A0C-59A1-1351-AEDABC036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Show Your Enthusiasm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Infect Others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Be the Cheerleader, the Pollyanna, the Irrepressible Optimist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If Not You, Then Someone Else!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E8751A99-D241-9F8F-BDC1-419ED441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4776C98E-86D0-E981-C1EE-3E8F80BA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57825"/>
            <a:ext cx="1666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4" descr="Image result for kiwanis">
            <a:extLst>
              <a:ext uri="{FF2B5EF4-FFF2-40B4-BE49-F238E27FC236}">
                <a16:creationId xmlns:a16="http://schemas.microsoft.com/office/drawing/2014/main" id="{FC3E4596-39AA-6D72-41D0-2FEC49BE9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>
              <a:spcBef>
                <a:spcPct val="20000"/>
              </a:spcBef>
              <a:buClr>
                <a:schemeClr val="tx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1" name="AutoShape 6" descr="Image result for kiwanis">
            <a:extLst>
              <a:ext uri="{FF2B5EF4-FFF2-40B4-BE49-F238E27FC236}">
                <a16:creationId xmlns:a16="http://schemas.microsoft.com/office/drawing/2014/main" id="{8D0DE1E1-A019-91B2-CFC6-EE89D55C0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>
              <a:spcBef>
                <a:spcPct val="20000"/>
              </a:spcBef>
              <a:buClr>
                <a:schemeClr val="tx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6392" name="Picture 7" descr="Kiwanis.jpg">
            <a:extLst>
              <a:ext uri="{FF2B5EF4-FFF2-40B4-BE49-F238E27FC236}">
                <a16:creationId xmlns:a16="http://schemas.microsoft.com/office/drawing/2014/main" id="{1A179EC4-CBF7-21A9-E923-C805BB300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5782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bpoe.jpg">
            <a:extLst>
              <a:ext uri="{FF2B5EF4-FFF2-40B4-BE49-F238E27FC236}">
                <a16:creationId xmlns:a16="http://schemas.microsoft.com/office/drawing/2014/main" id="{5BD4F7D9-C13D-0BCC-2E5A-4E8DC786B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54578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masons.png">
            <a:extLst>
              <a:ext uri="{FF2B5EF4-FFF2-40B4-BE49-F238E27FC236}">
                <a16:creationId xmlns:a16="http://schemas.microsoft.com/office/drawing/2014/main" id="{8D87E51B-301A-C23A-606B-FFF4DF457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30542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BC413EF4-C3FC-35B4-57BF-16ECC2FDE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Everyone’s Looking for the Life of the Party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1C38FEA-F317-4457-D867-39C7660688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33713" y="5838825"/>
            <a:ext cx="4932362" cy="914400"/>
          </a:xfrm>
        </p:spPr>
        <p:txBody>
          <a:bodyPr anchor="ctr"/>
          <a:lstStyle/>
          <a:p>
            <a:pPr marL="430213" indent="-322263" algn="ctr" eaLnBrk="1" hangingPunct="1">
              <a:buClr>
                <a:srgbClr val="EDB700"/>
              </a:buClr>
              <a:buSzPct val="45000"/>
              <a:buFont typeface="Wingdings 2" panose="05020102010507070707" pitchFamily="18" charset="2"/>
              <a:buNone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it be you!</a:t>
            </a:r>
            <a:endParaRPr lang="en-US" altLang="en-US" dirty="0">
              <a:solidFill>
                <a:srgbClr val="EDB700"/>
              </a:solidFill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1C8052AA-F226-525D-044A-796021F3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 descr="Bob_and_the_Leos.JPG">
            <a:extLst>
              <a:ext uri="{FF2B5EF4-FFF2-40B4-BE49-F238E27FC236}">
                <a16:creationId xmlns:a16="http://schemas.microsoft.com/office/drawing/2014/main" id="{2CEF5F5A-D672-1BC2-9C15-C8490F38C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647825"/>
            <a:ext cx="6216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12D6B22D-9A9C-3254-A598-2269B415A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1497015"/>
            <a:ext cx="8229600" cy="4260850"/>
          </a:xfrm>
        </p:spPr>
        <p:txBody>
          <a:bodyPr tIns="5290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</a:tabLst>
              <a:defRPr/>
            </a:pPr>
            <a:r>
              <a:rPr lang="en-US" altLang="en-US" sz="6000" dirty="0">
                <a:solidFill>
                  <a:srgbClr val="FFFF00"/>
                </a:solidFill>
              </a:rPr>
              <a:t>“Ask not what your community can do for you. </a:t>
            </a:r>
            <a:br>
              <a:rPr lang="en-US" altLang="en-US" sz="6000" dirty="0">
                <a:solidFill>
                  <a:srgbClr val="FFFF00"/>
                </a:solidFill>
              </a:rPr>
            </a:br>
            <a:r>
              <a:rPr lang="en-US" altLang="en-US" sz="6000" dirty="0">
                <a:solidFill>
                  <a:srgbClr val="FFFF00"/>
                </a:solidFill>
              </a:rPr>
              <a:t>Ask what you can do for your community”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24FE3848-34B2-295C-4669-EE7B91193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0594FAE6-F316-1C5C-0D93-DC890785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2212975"/>
            <a:ext cx="71040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0" tIns="45711" rIns="91420" bIns="45711" anchor="ctr"/>
          <a:lstStyle>
            <a:lvl1pPr eaLnBrk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>
              <a:spcBef>
                <a:spcPct val="20000"/>
              </a:spcBef>
              <a:buClr>
                <a:schemeClr val="tx1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8C2A1578-6C14-1D93-67A1-903D6AAE2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Biggest Mistakes in Community Relations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ADF4739-0FEE-7317-C7AE-6BE106A44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Only promoting your fundraisers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Relying too heavily on the Lion Brand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Not being a good social neighbor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Ignoring the power players in your community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89DB0DEA-EACA-CAF6-8C01-7D73F02C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938F8BF8-B459-AA21-F36D-7145BDF8F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Get to Know Your Community Leaders 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DA3CD86-A456-4E9E-AD3B-45E720CED3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Local Government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Government Infrastructure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Other Civic Groups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Influential Business Leaders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A32D5D99-A95F-D7B6-56CA-7B7B887E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3398D01D-B353-136A-E292-1F1521F38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Give Your Community Leaders Good Reasons to Know You 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FDF501D-6A75-AEAF-3845-52B599165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Attend their Meetings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Support their Activities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Look for Opportunities to Work Together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Collaborate on Projects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Become Known as “Go To” People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Get Caught Having Fun!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EC03A78F-46DE-639B-B7AE-848DECD1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9757867-9751-562C-E5EA-6F66D9FBA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Open Channels of Communications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79F5915-6406-89B7-0422-4606C707B7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Newsletter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Attend Public Meetings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Invite Other Groups to Your Club Meetings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Have Informal Meetings…Coffee!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Be Available, Informed, Flexible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Contribute Your Expertise and Service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 2" panose="05020102010507070707" pitchFamily="18" charset="2"/>
              <a:buNone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23C13DCE-2E6F-0208-3481-B1B5CEE5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404F901-3E7B-D829-BB7B-7850F3134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Understand How Your Audiences Communicate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F87C683-966F-4884-58E0-241C679E7D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2125" y="2333625"/>
            <a:ext cx="5313363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Seniors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DNKs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Young Parents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Newlyweds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Young Adults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 2" panose="05020102010507070707" pitchFamily="18" charset="2"/>
              <a:buNone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98654E4-6B7E-05BE-AC33-5E9586A3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5" descr="woman-texting-iStock16626775Large.jpg">
            <a:extLst>
              <a:ext uri="{FF2B5EF4-FFF2-40B4-BE49-F238E27FC236}">
                <a16:creationId xmlns:a16="http://schemas.microsoft.com/office/drawing/2014/main" id="{377E6EA6-DEA5-8BB8-C7BF-679646B40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6932" r="2364"/>
          <a:stretch>
            <a:fillRect/>
          </a:stretch>
        </p:blipFill>
        <p:spPr bwMode="auto">
          <a:xfrm>
            <a:off x="5734050" y="3316288"/>
            <a:ext cx="4343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4C15507-3D4D-53C3-0718-891D4526A4B9}"/>
              </a:ext>
            </a:extLst>
          </p:cNvPr>
          <p:cNvSpPr txBox="1">
            <a:spLocks noChangeArrowheads="1"/>
          </p:cNvSpPr>
          <p:nvPr/>
        </p:nvSpPr>
        <p:spPr>
          <a:xfrm>
            <a:off x="5724525" y="1800225"/>
            <a:ext cx="4352925" cy="1454259"/>
          </a:xfrm>
          <a:prstGeom prst="rect">
            <a:avLst/>
          </a:prstGeom>
        </p:spPr>
        <p:txBody>
          <a:bodyPr lIns="100794" tIns="38800" rIns="100794" bIns="50397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No single m</a:t>
            </a:r>
            <a:r>
              <a:rPr lang="en-US" altLang="en-US" sz="3200" b="1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edia</a:t>
            </a:r>
            <a:r>
              <a:rPr lang="en-US" altLang="en-US" sz="32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works for everybody!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5CCBDB05-962B-9286-CFC1-734F62BDC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What's Missing in Your Community?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8024967-4A2C-82F3-6D30-6A8F8F6F6C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8778875" cy="454342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Community Needs Assessment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Mail the form?</a:t>
            </a:r>
          </a:p>
          <a:p>
            <a:pPr marL="784225" lvl="1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Use it to guide in-person conversation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Letters to the Editor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Blog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Facebook &amp; Linkedin Posts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Suggest Solutions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Excellent Execution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77E6155C-5E5B-A76F-AD54-A34CDA87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944BFA37-3F15-BAE3-BF05-E97CF5CEF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7375" y="182563"/>
            <a:ext cx="7286625" cy="1262062"/>
          </a:xfrm>
        </p:spPr>
        <p:txBody>
          <a:bodyPr tIns="38800"/>
          <a:lstStyle/>
          <a:p>
            <a:pPr eaLnBrk="1" fontAlgn="auto" hangingPunct="1">
              <a:spcAft>
                <a:spcPts val="0"/>
              </a:spcAft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dirty="0">
                <a:solidFill>
                  <a:srgbClr val="FFFF00"/>
                </a:solidFill>
              </a:rPr>
              <a:t>Devise a Strategic Plan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843E6FD-35E1-D65E-13D1-F73754876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286000"/>
            <a:ext cx="2417762" cy="4016375"/>
          </a:xfrm>
        </p:spPr>
        <p:txBody>
          <a:bodyPr/>
          <a:lstStyle/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What?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Why?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Who?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How?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buFont typeface="Wingdings" panose="05000000000000000000" pitchFamily="2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en-US" altLang="en-US">
                <a:solidFill>
                  <a:srgbClr val="FFFF00"/>
                </a:solidFill>
              </a:rPr>
              <a:t>When? </a:t>
            </a: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  <a:p>
            <a:pPr marL="430213" indent="-322263" eaLnBrk="1" hangingPunct="1">
              <a:buClr>
                <a:srgbClr val="EDB700"/>
              </a:buClr>
              <a:buSzPct val="45000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en-US" altLang="en-US">
              <a:solidFill>
                <a:srgbClr val="EDB700"/>
              </a:solidFill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D06C5173-2129-FEFA-332E-6F4C328F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82563"/>
            <a:ext cx="13716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48457FC-458A-F9FB-5B78-1565E71F5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22860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marL="430213" indent="-322263" defTabSz="914400" hangingPunct="1">
              <a:lnSpc>
                <a:spcPct val="100000"/>
              </a:lnSpc>
              <a:spcBef>
                <a:spcPct val="20000"/>
              </a:spcBef>
              <a:buClr>
                <a:srgbClr val="EDB700"/>
              </a:buClr>
              <a:buSzPct val="45000"/>
              <a:buFont typeface="Wingdings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r>
              <a:rPr lang="en-US" altLang="en-US" sz="3100" dirty="0">
                <a:solidFill>
                  <a:srgbClr val="FFFF00"/>
                </a:solidFill>
                <a:latin typeface="+mn-lt"/>
                <a:ea typeface="+mn-ea"/>
              </a:rPr>
              <a:t>Strengths</a:t>
            </a:r>
          </a:p>
          <a:p>
            <a:pPr marL="430213" indent="-322263" defTabSz="914400" hangingPunct="1">
              <a:lnSpc>
                <a:spcPct val="100000"/>
              </a:lnSpc>
              <a:spcBef>
                <a:spcPct val="20000"/>
              </a:spcBef>
              <a:buClr>
                <a:srgbClr val="EDB700"/>
              </a:buClr>
              <a:buSzPct val="45000"/>
              <a:buFont typeface="Wingdings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r>
              <a:rPr lang="en-US" altLang="en-US" sz="3100" dirty="0">
                <a:solidFill>
                  <a:srgbClr val="FFFF00"/>
                </a:solidFill>
                <a:latin typeface="+mn-lt"/>
                <a:ea typeface="+mn-ea"/>
              </a:rPr>
              <a:t>Weaknesses</a:t>
            </a:r>
          </a:p>
          <a:p>
            <a:pPr marL="430213" indent="-322263" defTabSz="914400" hangingPunct="1">
              <a:lnSpc>
                <a:spcPct val="100000"/>
              </a:lnSpc>
              <a:spcBef>
                <a:spcPct val="20000"/>
              </a:spcBef>
              <a:buClr>
                <a:srgbClr val="EDB700"/>
              </a:buClr>
              <a:buSzPct val="45000"/>
              <a:buFont typeface="Wingdings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r>
              <a:rPr lang="en-US" altLang="en-US" sz="3100" dirty="0">
                <a:solidFill>
                  <a:srgbClr val="FFFF00"/>
                </a:solidFill>
                <a:latin typeface="+mn-lt"/>
                <a:ea typeface="+mn-ea"/>
              </a:rPr>
              <a:t>Opportunities</a:t>
            </a:r>
          </a:p>
          <a:p>
            <a:pPr marL="430213" indent="-322263" defTabSz="914400" hangingPunct="1">
              <a:lnSpc>
                <a:spcPct val="100000"/>
              </a:lnSpc>
              <a:spcBef>
                <a:spcPct val="20000"/>
              </a:spcBef>
              <a:buClr>
                <a:srgbClr val="EDB700"/>
              </a:buClr>
              <a:buSzPct val="45000"/>
              <a:buFont typeface="Wingdings" charset="2"/>
              <a:buChar char="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r>
              <a:rPr lang="en-US" altLang="en-US" sz="3100" dirty="0">
                <a:solidFill>
                  <a:srgbClr val="FFFF00"/>
                </a:solidFill>
                <a:latin typeface="+mn-lt"/>
                <a:ea typeface="+mn-ea"/>
              </a:rPr>
              <a:t>Threats</a:t>
            </a:r>
          </a:p>
          <a:p>
            <a:pPr marL="430213" indent="-322263" defTabSz="914400" hangingPunct="1">
              <a:lnSpc>
                <a:spcPct val="100000"/>
              </a:lnSpc>
              <a:spcBef>
                <a:spcPct val="20000"/>
              </a:spcBef>
              <a:buClr>
                <a:srgbClr val="EDB700"/>
              </a:buClr>
              <a:buSzPct val="45000"/>
              <a:buFont typeface="Wingdings 2" pitchFamily="18" charset="2"/>
              <a:buChar char="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endParaRPr lang="en-US" altLang="en-US" sz="3100" dirty="0">
              <a:solidFill>
                <a:srgbClr val="EDB700"/>
              </a:solidFill>
              <a:latin typeface="+mn-lt"/>
              <a:ea typeface="+mn-ea"/>
            </a:endParaRPr>
          </a:p>
          <a:p>
            <a:pPr marL="430213" indent="-322263" defTabSz="914400" hangingPunct="1">
              <a:lnSpc>
                <a:spcPct val="100000"/>
              </a:lnSpc>
              <a:spcBef>
                <a:spcPct val="20000"/>
              </a:spcBef>
              <a:buClr>
                <a:srgbClr val="EDB700"/>
              </a:buClr>
              <a:buSzPct val="45000"/>
              <a:buFont typeface="Wingdings 2" pitchFamily="18" charset="2"/>
              <a:buChar char="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  <a:defRPr/>
            </a:pPr>
            <a:endParaRPr lang="en-US" altLang="en-US" sz="3100" dirty="0">
              <a:solidFill>
                <a:srgbClr val="EDB700"/>
              </a:solidFill>
              <a:latin typeface="+mn-lt"/>
              <a:ea typeface="+mn-ea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D83C6B-C431-8BD1-DFD8-9E005E6C0B38}"/>
              </a:ext>
            </a:extLst>
          </p:cNvPr>
          <p:cNvSpPr txBox="1">
            <a:spLocks noChangeArrowheads="1"/>
          </p:cNvSpPr>
          <p:nvPr/>
        </p:nvSpPr>
        <p:spPr>
          <a:xfrm rot="20923939">
            <a:off x="1434199" y="4862140"/>
            <a:ext cx="7286625" cy="1262062"/>
          </a:xfrm>
          <a:prstGeom prst="rect">
            <a:avLst/>
          </a:prstGeom>
        </p:spPr>
        <p:txBody>
          <a:bodyPr lIns="100794" tIns="38800" rIns="100794" bIns="50397"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</a:tabLst>
              <a:defRPr/>
            </a:pPr>
            <a:r>
              <a:rPr lang="en-US" altLang="en-US" sz="88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Fresh Ideas!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520</Words>
  <Application>Microsoft Office PowerPoint</Application>
  <PresentationFormat>Custom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Garamond</vt:lpstr>
      <vt:lpstr>Times New Roman</vt:lpstr>
      <vt:lpstr>Wingdings</vt:lpstr>
      <vt:lpstr>Wingdings 2</vt:lpstr>
      <vt:lpstr>Wingdings 3</vt:lpstr>
      <vt:lpstr>Apex</vt:lpstr>
      <vt:lpstr>Effective Community Relations</vt:lpstr>
      <vt:lpstr>“Ask not what your community can do for you.  Ask what you can do for your community”</vt:lpstr>
      <vt:lpstr>Biggest Mistakes in Community Relations</vt:lpstr>
      <vt:lpstr>Get to Know Your Community Leaders </vt:lpstr>
      <vt:lpstr>Give Your Community Leaders Good Reasons to Know You </vt:lpstr>
      <vt:lpstr>Open Channels of Communications</vt:lpstr>
      <vt:lpstr>Understand How Your Audiences Communicate</vt:lpstr>
      <vt:lpstr>What's Missing in Your Community?</vt:lpstr>
      <vt:lpstr>Devise a Strategic Plan</vt:lpstr>
      <vt:lpstr>Tactics</vt:lpstr>
      <vt:lpstr>Promote the Results</vt:lpstr>
      <vt:lpstr>Beware Unintended Consequences</vt:lpstr>
      <vt:lpstr>Respond to Detractors</vt:lpstr>
      <vt:lpstr>Celebrate Your Community</vt:lpstr>
      <vt:lpstr>Everyone’s Looking for the Life of the Party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Community Relations</dc:title>
  <dc:creator>Frank Longo</dc:creator>
  <cp:lastModifiedBy>Kerry Parker</cp:lastModifiedBy>
  <cp:revision>25</cp:revision>
  <cp:lastPrinted>1601-01-01T00:00:00Z</cp:lastPrinted>
  <dcterms:created xsi:type="dcterms:W3CDTF">2015-05-01T08:59:12Z</dcterms:created>
  <dcterms:modified xsi:type="dcterms:W3CDTF">2022-05-07T03:09:09Z</dcterms:modified>
</cp:coreProperties>
</file>